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65" r:id="rId4"/>
    <p:sldId id="266" r:id="rId5"/>
    <p:sldId id="285" r:id="rId6"/>
    <p:sldId id="257" r:id="rId7"/>
    <p:sldId id="270" r:id="rId8"/>
    <p:sldId id="276" r:id="rId9"/>
    <p:sldId id="277" r:id="rId10"/>
    <p:sldId id="278" r:id="rId11"/>
    <p:sldId id="271" r:id="rId12"/>
    <p:sldId id="274" r:id="rId13"/>
    <p:sldId id="258" r:id="rId14"/>
    <p:sldId id="263" r:id="rId15"/>
    <p:sldId id="267" r:id="rId16"/>
    <p:sldId id="264" r:id="rId17"/>
    <p:sldId id="269" r:id="rId18"/>
    <p:sldId id="283" r:id="rId19"/>
    <p:sldId id="280" r:id="rId20"/>
    <p:sldId id="281" r:id="rId21"/>
    <p:sldId id="259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25" autoAdjust="0"/>
  </p:normalViewPr>
  <p:slideViewPr>
    <p:cSldViewPr>
      <p:cViewPr varScale="1">
        <p:scale>
          <a:sx n="69" d="100"/>
          <a:sy n="69" d="100"/>
        </p:scale>
        <p:origin x="141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gradFill flip="none" rotWithShape="1">
          <a:gsLst>
            <a:gs pos="42000">
              <a:srgbClr val="FFC000">
                <a:alpha val="52000"/>
              </a:srgbClr>
            </a:gs>
            <a:gs pos="50000">
              <a:srgbClr val="FFFF00"/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1-tub-ru.yandex.net/i?id=8ac252a4a369b0142b750a6fb72a54a4-l&amp;n=13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928794" y="2130425"/>
            <a:ext cx="6000792" cy="137001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/>
          <a:lstStyle>
            <a:lvl1pPr>
              <a:defRPr b="1" cap="none" spc="30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r>
              <a:rPr lang="ru-RU" dirty="0" smtClean="0"/>
              <a:t>Тамбурный шов.</a:t>
            </a:r>
            <a:br>
              <a:rPr lang="ru-RU" dirty="0" smtClean="0"/>
            </a:br>
            <a:r>
              <a:rPr lang="ru-RU" dirty="0" smtClean="0"/>
              <a:t>Салфетка (вышивка)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1714480" y="5715016"/>
            <a:ext cx="6400800" cy="781040"/>
          </a:xfrm>
        </p:spPr>
        <p:txBody>
          <a:bodyPr/>
          <a:lstStyle>
            <a:lvl1pPr marL="0" indent="0" algn="ctr">
              <a:buNone/>
              <a:defRPr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Урок технологии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EE67-1684-4E68-B59D-AD43F2907CE7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EEE67-1684-4E68-B59D-AD43F2907CE7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13B1C-8625-4293-B6C6-53ED1B7A72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7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ranamam.ru/data/cache/2013feb/26/20/7447346_96905.jpg" TargetMode="External"/><Relationship Id="rId13" Type="http://schemas.openxmlformats.org/officeDocument/2006/relationships/hyperlink" Target="http://cdn01.ru/files/users/images/77/a2/77a2417688c03ec5939ffac2ac727c0b.jpg" TargetMode="External"/><Relationship Id="rId18" Type="http://schemas.openxmlformats.org/officeDocument/2006/relationships/hyperlink" Target="http://mtdata.ru/u24/photoA8A1/20850624882-0/original.jpg" TargetMode="External"/><Relationship Id="rId3" Type="http://schemas.openxmlformats.org/officeDocument/2006/relationships/hyperlink" Target="http://stitchmaker.ucoz.ua/_fr/1/2295258.jpg" TargetMode="External"/><Relationship Id="rId7" Type="http://schemas.openxmlformats.org/officeDocument/2006/relationships/hyperlink" Target="http://hardanger-school.ru/wp-content/uploads/2013/05/vyshiv.jpg" TargetMode="External"/><Relationship Id="rId12" Type="http://schemas.openxmlformats.org/officeDocument/2006/relationships/hyperlink" Target="https://im0-tub-ru.yandex.net/i?id=6298d52f15fa894865d5c2f74549f0cb-l&amp;n=13" TargetMode="External"/><Relationship Id="rId17" Type="http://schemas.openxmlformats.org/officeDocument/2006/relationships/hyperlink" Target="http://gifok.net/images/2015/11/06/1c3eh214MQ8.md.jpg" TargetMode="External"/><Relationship Id="rId2" Type="http://schemas.openxmlformats.org/officeDocument/2006/relationships/hyperlink" Target="http://hobby-country.ru/wp-content/uploads/2014/01/4-2.jpg" TargetMode="External"/><Relationship Id="rId16" Type="http://schemas.openxmlformats.org/officeDocument/2006/relationships/hyperlink" Target="http://ubrus-ru.narod.ru/0_5ba0_f56a_-1-xl.jpg" TargetMode="External"/><Relationship Id="rId20" Type="http://schemas.openxmlformats.org/officeDocument/2006/relationships/hyperlink" Target="http://3rm.info/uploads/posts/2012-07/1341689299_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3-tub-ru.yandex.net/i?id=bddefb13dd6bf31c503eb59b6a3e4503-l&amp;n=13" TargetMode="External"/><Relationship Id="rId11" Type="http://schemas.openxmlformats.org/officeDocument/2006/relationships/hyperlink" Target="http://www.belosnezhka.net/userfiles/image/photo/big/6541-395.jpeg" TargetMode="External"/><Relationship Id="rId5" Type="http://schemas.openxmlformats.org/officeDocument/2006/relationships/hyperlink" Target="https://im2-tub-ru.yandex.net/i?id=d635af875666d0445a12c9af50231b52-l&amp;n=13" TargetMode="External"/><Relationship Id="rId15" Type="http://schemas.openxmlformats.org/officeDocument/2006/relationships/hyperlink" Target="http://www.gela.ru/images/prochee/16-11-10_den-vyshivaniya4.jpg" TargetMode="External"/><Relationship Id="rId10" Type="http://schemas.openxmlformats.org/officeDocument/2006/relationships/hyperlink" Target="https://45.img.avito.st/640x480/1225860245.jpg" TargetMode="External"/><Relationship Id="rId19" Type="http://schemas.openxmlformats.org/officeDocument/2006/relationships/hyperlink" Target="http://img-fotki.yandex.ru/get/6419/50896547.28/0_ac3ac_b9d9fc2e_XL.jpg" TargetMode="External"/><Relationship Id="rId4" Type="http://schemas.openxmlformats.org/officeDocument/2006/relationships/hyperlink" Target="https://im0-tub-ru.yandex.net/i?id=24ddf107c9312552f2e0bd226249ce68-l&amp;n=13" TargetMode="External"/><Relationship Id="rId9" Type="http://schemas.openxmlformats.org/officeDocument/2006/relationships/hyperlink" Target="https://cs5.livemaster.ru/storage/1a/53/196894566bb229a416b75c914frd--vintazh-salfetka-s-vyshitymi-gladyu-tsvetami.jpg" TargetMode="External"/><Relationship Id="rId14" Type="http://schemas.openxmlformats.org/officeDocument/2006/relationships/hyperlink" Target="http://pic11.kidstaff.net/pictures_user/24/118907/13056760/118907_20150901091034_1194_600x600.jpg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3.bp.blogspot.com/_Ym18yg6j5-o/TOLmdbfiThI/AAAAAAAAHRw/cZpEHXkbgdU/s1600/e69fec59ca64b5d261f163b9859b00005ee62271880733.jpg" TargetMode="External"/><Relationship Id="rId13" Type="http://schemas.openxmlformats.org/officeDocument/2006/relationships/hyperlink" Target="http://img.labirint.ru/images/comments_pic/1531/0_ff90586b1ba0da29c7476b488ea62c09_1438094748.jpg" TargetMode="External"/><Relationship Id="rId3" Type="http://schemas.openxmlformats.org/officeDocument/2006/relationships/hyperlink" Target="https://im3-tub-ru.yandex.net/i?id=cf6f5e9f291330eb2036de94eb87f3d9-l&amp;n=13" TargetMode="External"/><Relationship Id="rId7" Type="http://schemas.openxmlformats.org/officeDocument/2006/relationships/hyperlink" Target="http://www.izuminki.com/images/kitajskaya-vyshivka-shyolkom/32.jpg" TargetMode="External"/><Relationship Id="rId12" Type="http://schemas.openxmlformats.org/officeDocument/2006/relationships/hyperlink" Target="http://edikst.ru/misc/i/gallery/13387/689234.jpg" TargetMode="External"/><Relationship Id="rId2" Type="http://schemas.openxmlformats.org/officeDocument/2006/relationships/hyperlink" Target="http://steghok.ru/books/item/f00/s00/z0000001/pic/00002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icsly.ru/images/309312_vyshivka-yaponskaya.jpg" TargetMode="External"/><Relationship Id="rId11" Type="http://schemas.openxmlformats.org/officeDocument/2006/relationships/hyperlink" Target="https://im0-tub-ru.yandex.net/i?id=20f08a2d2043e7df3638296189cefa4b-l&amp;n=13" TargetMode="External"/><Relationship Id="rId5" Type="http://schemas.openxmlformats.org/officeDocument/2006/relationships/hyperlink" Target="https://im2-tub-ru.yandex.net/i?id=3cc84202f6c16a2d4d58e0c0c09515df-l&amp;n=13" TargetMode="External"/><Relationship Id="rId15" Type="http://schemas.openxmlformats.org/officeDocument/2006/relationships/hyperlink" Target="http://schooled.ru/textbook/work/6klas_3/6klas_3.files/image206.jpg" TargetMode="External"/><Relationship Id="rId10" Type="http://schemas.openxmlformats.org/officeDocument/2006/relationships/hyperlink" Target="http://potomy.ru/things/1945.html" TargetMode="External"/><Relationship Id="rId4" Type="http://schemas.openxmlformats.org/officeDocument/2006/relationships/hyperlink" Target="https://im0-tub-ru.yandex.net/i?id=51178c5a99d371175cc627c95fc0b082-l&amp;n=13" TargetMode="External"/><Relationship Id="rId9" Type="http://schemas.openxmlformats.org/officeDocument/2006/relationships/hyperlink" Target="http://data26.i.gallery.ru/albums/gallery/362718-68062-89535916-m750x740-uf29a7.jpg" TargetMode="External"/><Relationship Id="rId14" Type="http://schemas.openxmlformats.org/officeDocument/2006/relationships/hyperlink" Target="http://crosti.ru/patterns/00/0a/0b/445534b5cf/preview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Тамбурный шов.</a:t>
            </a:r>
            <a:br>
              <a:rPr lang="ru-RU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</a:br>
            <a:r>
              <a:rPr lang="ru-RU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Салфетка (вышивка)</a:t>
            </a:r>
            <a:endParaRPr lang="ru-RU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142852"/>
            <a:ext cx="6400800" cy="78104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Урок технологии</a:t>
            </a:r>
          </a:p>
          <a:p>
            <a:r>
              <a:rPr lang="ru-RU" b="0" dirty="0" smtClean="0"/>
              <a:t>УМК «Школа России»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286388"/>
            <a:ext cx="8229600" cy="133984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700" b="1" dirty="0" smtClean="0"/>
              <a:t>Франция и Швейцария славились изяществом работы. Там вышивки часто выполнялись белыми нитками на белом фоне. </a:t>
            </a:r>
            <a:endParaRPr lang="ru-RU" sz="2700" b="1" dirty="0"/>
          </a:p>
        </p:txBody>
      </p:sp>
      <p:pic>
        <p:nvPicPr>
          <p:cNvPr id="34818" name="Picture 2" descr="http://3.bp.blogspot.com/_Ym18yg6j5-o/TOLmdbfiThI/AAAAAAAAHRw/cZpEHXkbgdU/s1600/e69fec59ca64b5d261f163b9859b00005ee622718807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642918"/>
            <a:ext cx="3429024" cy="45826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4822" name="Picture 6" descr="http://data26.i.gallery.ru/albums/gallery/362718-68062-89535916-m750x740-uf29a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000108"/>
            <a:ext cx="4429116" cy="3735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000768"/>
            <a:ext cx="8229600" cy="642934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Филипп Малявин</a:t>
            </a:r>
            <a:b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«Крестьянка за вышиванием»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7650" name="Picture 2" descr="http://www.gela.ru/images/prochee/16-11-10_den-vyshivaniya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571612"/>
            <a:ext cx="5429288" cy="43868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42844" y="142852"/>
            <a:ext cx="878687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b="1" dirty="0" smtClean="0"/>
              <a:t>На Руси расшитая ярким орнаментом одежда и постельное белье переходили по наследству из поколения в поколение.</a:t>
            </a:r>
            <a:endParaRPr lang="ru-RU" sz="27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im3-tub-ru.yandex.net/i?id=2c39400df3d09bbd54adcc50d2fcd26c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4436331" cy="60722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748" name="Picture 4" descr="https://im3-tub-ru.yandex.net/i?id=cf6f5e9f291330eb2036de94eb87f3d9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57166"/>
            <a:ext cx="2784330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750" name="Picture 6" descr="http://steghok.ru/books/item/f00/s00/z0000001/pic/0000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214686"/>
            <a:ext cx="2699943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929198"/>
            <a:ext cx="8229600" cy="169703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700" b="1" dirty="0" smtClean="0"/>
              <a:t>В старину в воспитание девочек обязательно входило обучение искусству вышивки, которым они занимались ежедневно. Они учились делать различные стежки на куске льняной ткани. </a:t>
            </a:r>
            <a:endParaRPr lang="ru-RU" sz="2700" dirty="0"/>
          </a:p>
        </p:txBody>
      </p:sp>
      <p:pic>
        <p:nvPicPr>
          <p:cNvPr id="1026" name="Picture 2" descr="http://hobby-country.ru/wp-content/uploads/2014/01/4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85728"/>
            <a:ext cx="3381399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https://im0-tub-ru.yandex.net/i?id=24ddf107c9312552f2e0bd226249ce68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071810"/>
            <a:ext cx="3804072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8" name="Picture 2" descr="https://im0-tub-ru.yandex.net/i?id=20f08a2d2043e7df3638296189cefa4b-l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85728"/>
            <a:ext cx="3214710" cy="47404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86304" cy="1725602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Станки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для вышивания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s://im2-tub-ru.yandex.net/i?id=d635af875666d0445a12c9af50231b52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064" y="2857496"/>
            <a:ext cx="4762532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4" name="Picture 4" descr="http://hardanger-school.ru/wp-content/uploads/2013/05/vyshi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642918"/>
            <a:ext cx="3733794" cy="38732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35782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Тамбурный шов напоминает</a:t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цепочку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" name="Picture 2" descr="http://3.bp.blogspot.com/-1R0au-GBpSs/UoHqcc9wcaI/AAAAAAAAZcU/2pQIBfC-q2c/s1600/2013-11-08+23.17.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85728"/>
            <a:ext cx="6174097" cy="4836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Инструменты и материалы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для вышивания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286388"/>
            <a:ext cx="8643998" cy="1411279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/>
              <a:t> </a:t>
            </a:r>
            <a:r>
              <a:rPr lang="ru-RU" b="1" dirty="0" smtClean="0"/>
              <a:t>    Белая ткань размером 20 × 30 см, нитки мулине (красного, зеленого, желтого и коричневого цвета), игла, ножницы, учебник, простой карандаш.</a:t>
            </a:r>
            <a:endParaRPr lang="ru-RU" b="1" dirty="0"/>
          </a:p>
        </p:txBody>
      </p:sp>
      <p:pic>
        <p:nvPicPr>
          <p:cNvPr id="21508" name="Picture 4" descr="http://pic11.kidstaff.net/pictures_user/24/118907/13056760/118907_20150901091034_1194_600x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71612"/>
            <a:ext cx="5357850" cy="36871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 descr="https://im3-tub-ru.yandex.net/i?id=bddefb13dd6bf31c503eb59b6a3e4503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571612"/>
            <a:ext cx="4850663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mtdata.ru/u24/photoA8A1/20850624882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428736"/>
            <a:ext cx="3445742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Инструкция по выполнению тамбурного шва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572560" cy="5143536"/>
          </a:xfrm>
        </p:spPr>
        <p:txBody>
          <a:bodyPr>
            <a:noAutofit/>
          </a:bodyPr>
          <a:lstStyle/>
          <a:p>
            <a:pPr marL="266700" indent="-266700">
              <a:lnSpc>
                <a:spcPct val="120000"/>
              </a:lnSpc>
              <a:buFont typeface="+mj-lt"/>
              <a:buAutoNum type="arabicPeriod"/>
            </a:pPr>
            <a:r>
              <a:rPr lang="ru-RU" sz="2000" b="1" dirty="0" smtClean="0"/>
              <a:t>Обозначь на ткани карандашом точки </a:t>
            </a:r>
          </a:p>
          <a:p>
            <a:pPr marL="514350" indent="-514350">
              <a:lnSpc>
                <a:spcPct val="120000"/>
              </a:lnSpc>
              <a:buNone/>
            </a:pPr>
            <a:r>
              <a:rPr lang="ru-RU" sz="2000" b="1" dirty="0" smtClean="0"/>
              <a:t>    на расстоянии длины стежка.</a:t>
            </a:r>
          </a:p>
          <a:p>
            <a:pPr marL="266700" indent="-266700">
              <a:lnSpc>
                <a:spcPct val="120000"/>
              </a:lnSpc>
              <a:buNone/>
            </a:pPr>
            <a:r>
              <a:rPr lang="ru-RU" sz="2000" b="1" dirty="0" smtClean="0"/>
              <a:t>2. Закрепи нить  в начальной точке (точке1).</a:t>
            </a:r>
          </a:p>
          <a:p>
            <a:pPr>
              <a:lnSpc>
                <a:spcPct val="120000"/>
              </a:lnSpc>
              <a:buNone/>
            </a:pPr>
            <a:r>
              <a:rPr lang="ru-RU" sz="2000" b="1" dirty="0" smtClean="0"/>
              <a:t>3. Рабочую нить согни в виде петли и</a:t>
            </a:r>
          </a:p>
          <a:p>
            <a:pPr marL="266700" indent="-266700">
              <a:lnSpc>
                <a:spcPct val="120000"/>
              </a:lnSpc>
              <a:buNone/>
            </a:pPr>
            <a:r>
              <a:rPr lang="ru-RU" sz="2000" b="1" dirty="0"/>
              <a:t> </a:t>
            </a:r>
            <a:r>
              <a:rPr lang="ru-RU" sz="2000" b="1" dirty="0" smtClean="0"/>
              <a:t>    придерживай её большим пальцем  левой</a:t>
            </a:r>
          </a:p>
          <a:p>
            <a:pPr marL="266700" indent="-266700">
              <a:lnSpc>
                <a:spcPct val="120000"/>
              </a:lnSpc>
              <a:buNone/>
            </a:pPr>
            <a:r>
              <a:rPr lang="ru-RU" sz="2000" b="1" dirty="0" smtClean="0"/>
              <a:t>     руки. Вколи иголку в начальной  точке 1 </a:t>
            </a:r>
          </a:p>
          <a:p>
            <a:pPr marL="266700" indent="-266700">
              <a:lnSpc>
                <a:spcPct val="120000"/>
              </a:lnSpc>
              <a:buNone/>
            </a:pPr>
            <a:r>
              <a:rPr lang="ru-RU" sz="2000" b="1" dirty="0" smtClean="0"/>
              <a:t>     и выколи на длину стежка (точка 2)  </a:t>
            </a:r>
          </a:p>
          <a:p>
            <a:pPr marL="266700" indent="-266700">
              <a:lnSpc>
                <a:spcPct val="120000"/>
              </a:lnSpc>
              <a:buNone/>
            </a:pPr>
            <a:r>
              <a:rPr lang="ru-RU" sz="2000" b="1" dirty="0" smtClean="0"/>
              <a:t>    над петлёй.</a:t>
            </a:r>
          </a:p>
          <a:p>
            <a:pPr>
              <a:lnSpc>
                <a:spcPct val="120000"/>
              </a:lnSpc>
              <a:buNone/>
            </a:pPr>
            <a:r>
              <a:rPr lang="ru-RU" sz="2000" b="1" dirty="0" smtClean="0"/>
              <a:t>4. Стежок аккуратно затяни так, чтобы нитка не стягивала ткань. Форма петли должна быть круглой.</a:t>
            </a:r>
          </a:p>
          <a:p>
            <a:pPr>
              <a:lnSpc>
                <a:spcPct val="120000"/>
              </a:lnSpc>
              <a:buNone/>
            </a:pPr>
            <a:r>
              <a:rPr lang="ru-RU" sz="2000" b="1" dirty="0" smtClean="0"/>
              <a:t>5. Делая следующие стежки, иголку вкалывай в образованную предыдущими стежками петлю.</a:t>
            </a:r>
          </a:p>
          <a:p>
            <a:pPr>
              <a:lnSpc>
                <a:spcPct val="120000"/>
              </a:lnSpc>
              <a:buNone/>
            </a:pPr>
            <a:r>
              <a:rPr lang="ru-RU" sz="2400" dirty="0" smtClean="0"/>
              <a:t>       </a:t>
            </a:r>
            <a:endParaRPr lang="ru-RU" sz="2400" dirty="0"/>
          </a:p>
        </p:txBody>
      </p:sp>
      <p:sp>
        <p:nvSpPr>
          <p:cNvPr id="26626" name="AutoShape 2" descr="https://arhivurokov.ru/kopilka/uploads/user_file_54aadd03437d5/img_user_file_54aadd03437d5_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https://arhivurokov.ru/kopilka/uploads/user_file_54aadd03437d5/img_user_file_54aadd03437d5_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https://arhivurokov.ru/kopilka/uploads/user_file_54aadd03437d5/img_user_file_54aadd03437d5_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6786578" y="3286124"/>
            <a:ext cx="142876" cy="14287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7072330" y="3000372"/>
            <a:ext cx="142876" cy="14287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7286644" y="3071810"/>
            <a:ext cx="428628" cy="357190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3366FF"/>
                </a:solidFill>
              </a:rPr>
              <a:t>1</a:t>
            </a:r>
            <a:endParaRPr lang="ru-RU" sz="3200" b="1" dirty="0">
              <a:solidFill>
                <a:srgbClr val="3366FF"/>
              </a:solidFill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6786578" y="3643314"/>
            <a:ext cx="357190" cy="357190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3366FF"/>
                </a:solidFill>
              </a:rPr>
              <a:t>2</a:t>
            </a:r>
            <a:endParaRPr lang="ru-RU" sz="3200" b="1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4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6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96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8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60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6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200"/>
                            </p:stCondLst>
                            <p:childTnLst>
                              <p:par>
                                <p:cTn id="5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520"/>
                            </p:stCondLst>
                            <p:childTnLst>
                              <p:par>
                                <p:cTn id="5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560"/>
                            </p:stCondLst>
                            <p:childTnLst>
                              <p:par>
                                <p:cTn id="6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1071546"/>
            <a:ext cx="8501122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800" b="1" dirty="0" smtClean="0"/>
              <a:t>  Хранить  иглы  нужно  в  определённом  месте                      (в игольнице, в футляре-коробочке).</a:t>
            </a:r>
          </a:p>
          <a:p>
            <a:pPr marL="342900" indent="-342900">
              <a:lnSpc>
                <a:spcPct val="150000"/>
              </a:lnSpc>
            </a:pPr>
            <a:r>
              <a:rPr lang="ru-RU" sz="2800" b="1" dirty="0" smtClean="0"/>
              <a:t>2.    </a:t>
            </a:r>
            <a:r>
              <a:rPr lang="ru-RU" sz="2800" b="1" dirty="0" smtClean="0">
                <a:solidFill>
                  <a:srgbClr val="FF0000"/>
                </a:solidFill>
              </a:rPr>
              <a:t>ЗАПРЕЩАЕТСЯ</a:t>
            </a:r>
            <a:r>
              <a:rPr lang="ru-RU" sz="2800" b="1" dirty="0" smtClean="0"/>
              <a:t>  брать  иглу  в  рот,  вкалывать  её в одежду.</a:t>
            </a:r>
          </a:p>
          <a:p>
            <a:pPr marL="457200" indent="-457200">
              <a:lnSpc>
                <a:spcPct val="150000"/>
              </a:lnSpc>
              <a:buAutoNum type="arabicPeriod" startAt="3"/>
            </a:pPr>
            <a:r>
              <a:rPr lang="ru-RU" sz="2800" b="1" dirty="0" smtClean="0"/>
              <a:t>  Шить  необходимо  шить  с  напёрстком,  чтобы не поранить  палец.</a:t>
            </a:r>
          </a:p>
          <a:p>
            <a:pPr marL="457200" indent="-457200">
              <a:lnSpc>
                <a:spcPct val="150000"/>
              </a:lnSpc>
              <a:buAutoNum type="arabicPeriod" startAt="4"/>
            </a:pPr>
            <a:r>
              <a:rPr lang="ru-RU" sz="2800" b="1" dirty="0" smtClean="0"/>
              <a:t>  </a:t>
            </a:r>
            <a:r>
              <a:rPr lang="ru-RU" sz="2800" b="1" dirty="0" smtClean="0">
                <a:solidFill>
                  <a:srgbClr val="FF0000"/>
                </a:solidFill>
              </a:rPr>
              <a:t>НЕЛЬЗЯ</a:t>
            </a:r>
            <a:r>
              <a:rPr lang="ru-RU" sz="2800" b="1" dirty="0" smtClean="0"/>
              <a:t>  шить  ржавой  иглой:  она                 </a:t>
            </a:r>
          </a:p>
          <a:p>
            <a:pPr marL="457200" indent="-457200">
              <a:lnSpc>
                <a:spcPct val="150000"/>
              </a:lnSpc>
            </a:pPr>
            <a:r>
              <a:rPr lang="ru-RU" sz="2800" b="1" dirty="0" smtClean="0"/>
              <a:t>    плохо входит  в  ткань, портит  её  и                  </a:t>
            </a:r>
          </a:p>
          <a:p>
            <a:pPr marL="457200" indent="-457200">
              <a:lnSpc>
                <a:spcPct val="150000"/>
              </a:lnSpc>
            </a:pPr>
            <a:r>
              <a:rPr lang="ru-RU" sz="2800" b="1" dirty="0" smtClean="0"/>
              <a:t>    может   сломаться.  </a:t>
            </a:r>
          </a:p>
          <a:p>
            <a:pPr marL="342900" indent="-342900"/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Правила работы с иголкой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Picture 2" descr="http://edikst.ru/misc/i/gallery/13387/68923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43702" y="4429132"/>
            <a:ext cx="2214578" cy="2147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Пользователь\Рабочий стол\Attachm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786058"/>
            <a:ext cx="4786346" cy="36524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Изделие «Салфетка»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535784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План</a:t>
            </a:r>
          </a:p>
          <a:p>
            <a:pPr marL="457200" indent="-457200" algn="just">
              <a:buNone/>
            </a:pPr>
            <a:r>
              <a:rPr lang="ru-RU" sz="2400" b="1" dirty="0" smtClean="0"/>
              <a:t>1.  Организуй, своё рабочее место.</a:t>
            </a:r>
          </a:p>
          <a:p>
            <a:pPr marL="457200" indent="-457200" algn="just">
              <a:buNone/>
            </a:pPr>
            <a:r>
              <a:rPr lang="ru-RU" sz="2400" b="1" dirty="0" smtClean="0"/>
              <a:t>2.  Переведи шаблон из рабочей тетради на ткань.</a:t>
            </a:r>
          </a:p>
          <a:p>
            <a:pPr marL="457200" indent="-457200" algn="just">
              <a:buNone/>
            </a:pPr>
            <a:r>
              <a:rPr lang="ru-RU" sz="2400" b="1" dirty="0" smtClean="0"/>
              <a:t>3.  Натяни ткань </a:t>
            </a:r>
          </a:p>
          <a:p>
            <a:pPr marL="457200" indent="-457200" algn="just">
              <a:buNone/>
            </a:pPr>
            <a:r>
              <a:rPr lang="ru-RU" sz="2400" b="1" dirty="0" smtClean="0"/>
              <a:t>    на пяльцы.</a:t>
            </a:r>
          </a:p>
          <a:p>
            <a:pPr marL="457200" indent="-457200" algn="just">
              <a:buNone/>
            </a:pPr>
            <a:r>
              <a:rPr lang="ru-RU" sz="2400" b="1" dirty="0" smtClean="0"/>
              <a:t>4.  Выполни вышивку </a:t>
            </a:r>
          </a:p>
          <a:p>
            <a:pPr marL="457200" indent="-457200" algn="just">
              <a:buNone/>
            </a:pPr>
            <a:r>
              <a:rPr lang="ru-RU" sz="2400" b="1" dirty="0" smtClean="0"/>
              <a:t>   тамбурными стяжками.</a:t>
            </a:r>
          </a:p>
          <a:p>
            <a:pPr marL="457200" indent="-457200" algn="just">
              <a:buNone/>
            </a:pPr>
            <a:r>
              <a:rPr lang="ru-RU" sz="2400" b="1" dirty="0" smtClean="0"/>
              <a:t>5.  Оформи изделие.</a:t>
            </a:r>
            <a:endParaRPr lang="ru-RU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 </a:t>
            </a:r>
            <a:r>
              <a:rPr lang="ru-RU" sz="2800" b="1" dirty="0" smtClean="0"/>
              <a:t>создание условий для отработки умения выполнять тамбурный шов в ходе самостоятельной практической деятельности учащихся.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Задачи: 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расширить представления обучающихся о видах обработки ткани;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совершенствовать умение работы с пяльцами;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познакомить с технологией  выполнения тамбурного шва;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формировать умение применять тамбурный шов для оформления салфетки;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развивать самоконтроль, усидчивость при выполнении вышивки.</a:t>
            </a:r>
          </a:p>
          <a:p>
            <a:pPr marL="514350" indent="-514350">
              <a:buNone/>
            </a:pP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71670" y="714356"/>
            <a:ext cx="463933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 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8915" name="Picture 3" descr="C:\Documents and Settings\Пользователь\Рабочий стол\0_ff90586b1ba0da29c7476b488ea62c09_143809474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857496"/>
            <a:ext cx="3588375" cy="3197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источники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1200" dirty="0" smtClean="0">
                <a:hlinkClick r:id="rId2"/>
              </a:rPr>
              <a:t>http://hobby-country.ru/wp-content/uploads/2014/01/4-2.jpg</a:t>
            </a:r>
            <a:endParaRPr lang="ru-RU" sz="1200" dirty="0" smtClean="0"/>
          </a:p>
          <a:p>
            <a:pPr>
              <a:buFont typeface="+mj-lt"/>
              <a:buAutoNum type="arabicPeriod"/>
            </a:pPr>
            <a:r>
              <a:rPr lang="en-US" sz="1200" dirty="0" smtClean="0">
                <a:hlinkClick r:id="rId3"/>
              </a:rPr>
              <a:t>http://stitchmaker.ucoz.ua/_fr/1/2295258.jpg</a:t>
            </a:r>
            <a:r>
              <a:rPr lang="ru-RU" sz="1200" dirty="0" smtClean="0"/>
              <a:t>  вышивальщица </a:t>
            </a:r>
          </a:p>
          <a:p>
            <a:pPr>
              <a:buFont typeface="+mj-lt"/>
              <a:buAutoNum type="arabicPeriod"/>
            </a:pPr>
            <a:r>
              <a:rPr lang="en-US" sz="1200" dirty="0" smtClean="0">
                <a:hlinkClick r:id="rId4"/>
              </a:rPr>
              <a:t>https://im0-tub-ru.yandex.net/i?id=24ddf107c9312552f2e0bd226249ce68-l&amp;n=13</a:t>
            </a:r>
            <a:r>
              <a:rPr lang="ru-RU" sz="1200" dirty="0" smtClean="0"/>
              <a:t>  </a:t>
            </a:r>
          </a:p>
          <a:p>
            <a:pPr>
              <a:buFont typeface="+mj-lt"/>
              <a:buAutoNum type="arabicPeriod"/>
            </a:pPr>
            <a:r>
              <a:rPr lang="en-US" sz="1200" dirty="0" smtClean="0">
                <a:hlinkClick r:id="rId5"/>
              </a:rPr>
              <a:t>https://im2-tub-ru.yandex.net/i?id=d635af875666d0445a12c9af50231b52-l&amp;n=13</a:t>
            </a:r>
            <a:r>
              <a:rPr lang="ru-RU" sz="1200" dirty="0" smtClean="0"/>
              <a:t> </a:t>
            </a:r>
          </a:p>
          <a:p>
            <a:pPr>
              <a:buFont typeface="+mj-lt"/>
              <a:buAutoNum type="arabicPeriod"/>
            </a:pPr>
            <a:r>
              <a:rPr lang="en-US" sz="1200" dirty="0" smtClean="0">
                <a:hlinkClick r:id="rId6"/>
              </a:rPr>
              <a:t>https://im3-tub-ru.yandex.net/i?id=bddefb13dd6bf31c503eb59b6a3e4503-l&amp;n=13</a:t>
            </a:r>
            <a:r>
              <a:rPr lang="ru-RU" sz="1200" dirty="0" smtClean="0"/>
              <a:t> </a:t>
            </a:r>
          </a:p>
          <a:p>
            <a:pPr>
              <a:buFont typeface="+mj-lt"/>
              <a:buAutoNum type="arabicPeriod"/>
            </a:pPr>
            <a:r>
              <a:rPr lang="en-US" sz="1200" dirty="0" smtClean="0">
                <a:hlinkClick r:id="rId7"/>
              </a:rPr>
              <a:t>http://hardanger-school.ru/wp-content/uploads/2013/05/vyshiv.jpg</a:t>
            </a:r>
            <a:r>
              <a:rPr lang="ru-RU" sz="1200" dirty="0" smtClean="0"/>
              <a:t>  </a:t>
            </a:r>
          </a:p>
          <a:p>
            <a:pPr>
              <a:buFont typeface="+mj-lt"/>
              <a:buAutoNum type="arabicPeriod"/>
            </a:pPr>
            <a:r>
              <a:rPr lang="en-US" sz="1200" dirty="0" smtClean="0">
                <a:hlinkClick r:id="rId8"/>
              </a:rPr>
              <a:t>http://www.stranamam.ru/data/cache/2013feb/26/20/7447346_96905.jpg</a:t>
            </a:r>
            <a:r>
              <a:rPr lang="ru-RU" sz="1200" dirty="0" smtClean="0"/>
              <a:t> </a:t>
            </a:r>
          </a:p>
          <a:p>
            <a:pPr>
              <a:buFont typeface="+mj-lt"/>
              <a:buAutoNum type="arabicPeriod"/>
            </a:pPr>
            <a:r>
              <a:rPr lang="en-US" sz="1200" dirty="0" smtClean="0">
                <a:hlinkClick r:id="rId9"/>
              </a:rPr>
              <a:t>https://cs5.livemaster.ru/storage/1a/53/196894566bb229a416b75c914frd--vintazh-salfetka-s-vyshitymi-gladyu-tsvetami.jpg</a:t>
            </a:r>
            <a:endParaRPr lang="ru-RU" sz="1200" dirty="0" smtClean="0"/>
          </a:p>
          <a:p>
            <a:pPr>
              <a:buFont typeface="+mj-lt"/>
              <a:buAutoNum type="arabicPeriod"/>
            </a:pPr>
            <a:r>
              <a:rPr lang="en-US" sz="1200" dirty="0" smtClean="0">
                <a:hlinkClick r:id="rId10"/>
              </a:rPr>
              <a:t>https://45.img.avito.st/640x480/1225860245.jpg</a:t>
            </a:r>
            <a:r>
              <a:rPr lang="ru-RU" sz="1200" dirty="0" smtClean="0"/>
              <a:t>  </a:t>
            </a:r>
          </a:p>
          <a:p>
            <a:pPr>
              <a:buFont typeface="+mj-lt"/>
              <a:buAutoNum type="arabicPeriod"/>
            </a:pPr>
            <a:r>
              <a:rPr lang="en-US" sz="1200" dirty="0" smtClean="0">
                <a:hlinkClick r:id="rId11"/>
              </a:rPr>
              <a:t>http://www.belosnezhka.net/userfiles/image/photo/big/6541-395.jpeg</a:t>
            </a:r>
            <a:endParaRPr lang="ru-RU" sz="1200" dirty="0" smtClean="0"/>
          </a:p>
          <a:p>
            <a:pPr>
              <a:buFont typeface="+mj-lt"/>
              <a:buAutoNum type="arabicPeriod"/>
            </a:pPr>
            <a:r>
              <a:rPr lang="ru-RU" sz="1200" dirty="0" smtClean="0"/>
              <a:t> </a:t>
            </a:r>
            <a:r>
              <a:rPr lang="en-US" sz="1200" dirty="0" smtClean="0">
                <a:hlinkClick r:id="rId12"/>
              </a:rPr>
              <a:t>https://im0-tub-ru.yandex.net/i?id=6298d52f15fa894865d5c2f74549f0cb-l&amp;n=13</a:t>
            </a:r>
            <a:r>
              <a:rPr lang="ru-RU" sz="1200" dirty="0" smtClean="0"/>
              <a:t>  </a:t>
            </a:r>
          </a:p>
          <a:p>
            <a:pPr>
              <a:buFont typeface="+mj-lt"/>
              <a:buAutoNum type="arabicPeriod"/>
            </a:pPr>
            <a:r>
              <a:rPr lang="en-US" sz="1200" dirty="0" smtClean="0">
                <a:hlinkClick r:id="rId13"/>
              </a:rPr>
              <a:t>http://cdn01.ru/files/users/images/77/a2/77a2417688c03ec5939ffac2ac727c0b.jpg</a:t>
            </a:r>
            <a:r>
              <a:rPr lang="ru-RU" sz="1200" dirty="0" smtClean="0"/>
              <a:t> </a:t>
            </a:r>
          </a:p>
          <a:p>
            <a:pPr>
              <a:buFont typeface="+mj-lt"/>
              <a:buAutoNum type="arabicPeriod"/>
            </a:pPr>
            <a:r>
              <a:rPr lang="en-US" sz="1200" dirty="0" smtClean="0">
                <a:hlinkClick r:id="rId14"/>
              </a:rPr>
              <a:t>http://pic11.kidstaff.net/pictures_user/24/118907/13056760/118907_20150901091034_1194_600x600.jpg</a:t>
            </a:r>
            <a:r>
              <a:rPr lang="ru-RU" sz="1200" dirty="0" smtClean="0"/>
              <a:t> </a:t>
            </a:r>
          </a:p>
          <a:p>
            <a:pPr>
              <a:buFont typeface="+mj-lt"/>
              <a:buAutoNum type="arabicPeriod"/>
            </a:pPr>
            <a:r>
              <a:rPr lang="en-US" sz="1200" dirty="0" smtClean="0">
                <a:hlinkClick r:id="rId15"/>
              </a:rPr>
              <a:t>http://www.gela.ru/images/prochee/16-11-10_den-vyshivaniya4.jpg</a:t>
            </a:r>
            <a:r>
              <a:rPr lang="ru-RU" sz="1200" dirty="0" smtClean="0"/>
              <a:t> </a:t>
            </a:r>
          </a:p>
          <a:p>
            <a:pPr>
              <a:buFont typeface="+mj-lt"/>
              <a:buAutoNum type="arabicPeriod"/>
            </a:pPr>
            <a:r>
              <a:rPr lang="en-US" sz="1200" dirty="0" smtClean="0">
                <a:hlinkClick r:id="rId16"/>
              </a:rPr>
              <a:t>http://ubrus-ru.narod.ru/0_5ba0_f56a_-1-xl.jpg</a:t>
            </a:r>
            <a:endParaRPr lang="ru-RU" sz="1200" dirty="0" smtClean="0"/>
          </a:p>
          <a:p>
            <a:pPr>
              <a:buFont typeface="+mj-lt"/>
              <a:buAutoNum type="arabicPeriod"/>
            </a:pPr>
            <a:r>
              <a:rPr lang="ru-RU" sz="1200" dirty="0" smtClean="0"/>
              <a:t> </a:t>
            </a:r>
            <a:r>
              <a:rPr lang="en-US" sz="1200" dirty="0" smtClean="0">
                <a:hlinkClick r:id="rId17"/>
              </a:rPr>
              <a:t>http://gifok.net/images/2015/11/06/1c3eh214MQ8.md.jpg</a:t>
            </a:r>
            <a:r>
              <a:rPr lang="ru-RU" sz="1200" dirty="0" smtClean="0"/>
              <a:t> </a:t>
            </a:r>
          </a:p>
          <a:p>
            <a:pPr>
              <a:buFont typeface="+mj-lt"/>
              <a:buAutoNum type="arabicPeriod"/>
            </a:pPr>
            <a:r>
              <a:rPr lang="en-US" sz="1200" dirty="0" smtClean="0">
                <a:hlinkClick r:id="rId18"/>
              </a:rPr>
              <a:t>http://mtdata.ru/u24/photoA8A1/20850624882-0/original.jpg</a:t>
            </a:r>
            <a:endParaRPr lang="ru-RU" sz="1200" dirty="0" smtClean="0"/>
          </a:p>
          <a:p>
            <a:pPr>
              <a:buFont typeface="+mj-lt"/>
              <a:buAutoNum type="arabicPeriod"/>
            </a:pPr>
            <a:r>
              <a:rPr lang="en-US" sz="1200" dirty="0" smtClean="0">
                <a:hlinkClick r:id="rId19"/>
              </a:rPr>
              <a:t>http://img-fotki.yandex.ru/get/6419/50896547.28/0_ac3ac_b9d9fc2e_XL.jpg</a:t>
            </a:r>
            <a:r>
              <a:rPr lang="ru-RU" sz="1200" dirty="0" smtClean="0"/>
              <a:t> вышивальщица 1</a:t>
            </a:r>
          </a:p>
          <a:p>
            <a:pPr>
              <a:buFont typeface="+mj-lt"/>
              <a:buAutoNum type="arabicPeriod"/>
            </a:pPr>
            <a:r>
              <a:rPr lang="en-US" sz="1200" dirty="0" smtClean="0">
                <a:hlinkClick r:id="rId20"/>
              </a:rPr>
              <a:t>http://3rm.info/uploads/posts/2012-07/1341689299_3.jpg</a:t>
            </a:r>
            <a:r>
              <a:rPr lang="ru-RU" sz="1200" dirty="0" smtClean="0"/>
              <a:t> </a:t>
            </a:r>
            <a:endParaRPr lang="ru-RU" sz="1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источники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 startAt="20"/>
            </a:pPr>
            <a:r>
              <a:rPr lang="en-US" sz="1200" dirty="0" smtClean="0">
                <a:hlinkClick r:id="rId2"/>
              </a:rPr>
              <a:t>http://steghok.ru/books/item/f00/s00/z0000001/pic/000022.jpg</a:t>
            </a:r>
            <a:r>
              <a:rPr lang="ru-RU" sz="1200" dirty="0" smtClean="0"/>
              <a:t>  </a:t>
            </a:r>
          </a:p>
          <a:p>
            <a:pPr>
              <a:buFont typeface="+mj-lt"/>
              <a:buAutoNum type="arabicPeriod" startAt="20"/>
            </a:pPr>
            <a:r>
              <a:rPr lang="en-US" sz="1200" dirty="0" smtClean="0">
                <a:hlinkClick r:id="rId3"/>
              </a:rPr>
              <a:t>https://im3-tub-ru.yandex.net/i?id=cf6f5e9f291330eb2036de94eb87f3d9-l&amp;n=13</a:t>
            </a:r>
            <a:endParaRPr lang="ru-RU" sz="1200" dirty="0" smtClean="0"/>
          </a:p>
          <a:p>
            <a:pPr>
              <a:buFont typeface="+mj-lt"/>
              <a:buAutoNum type="arabicPeriod" startAt="20"/>
            </a:pPr>
            <a:r>
              <a:rPr lang="ru-RU" sz="1200" dirty="0" smtClean="0"/>
              <a:t> </a:t>
            </a:r>
            <a:r>
              <a:rPr lang="en-US" sz="1200" dirty="0" smtClean="0">
                <a:hlinkClick r:id="rId4"/>
              </a:rPr>
              <a:t>https://im0-tub-ru.yandex.net/i?id=51178c5a99d371175cc627c95fc0b082-l&amp;n=13</a:t>
            </a:r>
            <a:r>
              <a:rPr lang="ru-RU" sz="1200" dirty="0" smtClean="0"/>
              <a:t> </a:t>
            </a:r>
          </a:p>
          <a:p>
            <a:pPr>
              <a:buFont typeface="+mj-lt"/>
              <a:buAutoNum type="arabicPeriod" startAt="20"/>
            </a:pPr>
            <a:r>
              <a:rPr lang="en-US" sz="1200" dirty="0" smtClean="0">
                <a:hlinkClick r:id="rId5"/>
              </a:rPr>
              <a:t>https://im2-tub-ru.yandex.net/i?id=3cc84202f6c16a2d4d58e0c0c09515df-l&amp;n=13</a:t>
            </a:r>
            <a:r>
              <a:rPr lang="ru-RU" sz="1200" dirty="0" smtClean="0"/>
              <a:t> </a:t>
            </a:r>
          </a:p>
          <a:p>
            <a:pPr>
              <a:buFont typeface="+mj-lt"/>
              <a:buAutoNum type="arabicPeriod" startAt="20"/>
            </a:pPr>
            <a:r>
              <a:rPr lang="en-US" sz="1200" dirty="0" smtClean="0">
                <a:hlinkClick r:id="rId6"/>
              </a:rPr>
              <a:t>http://picsly.ru/images/309312_vyshivka-yaponskaya.jpg</a:t>
            </a:r>
            <a:r>
              <a:rPr lang="ru-RU" sz="1200" dirty="0" smtClean="0"/>
              <a:t> </a:t>
            </a:r>
          </a:p>
          <a:p>
            <a:pPr>
              <a:buFont typeface="+mj-lt"/>
              <a:buAutoNum type="arabicPeriod" startAt="20"/>
            </a:pPr>
            <a:r>
              <a:rPr lang="en-US" sz="1200" dirty="0" smtClean="0">
                <a:hlinkClick r:id="rId7"/>
              </a:rPr>
              <a:t>http://www.izuminki.com/images/kitajskaya-vyshivka-shyolkom/32.jpg</a:t>
            </a:r>
            <a:r>
              <a:rPr lang="ru-RU" sz="1200" dirty="0" smtClean="0"/>
              <a:t> </a:t>
            </a:r>
          </a:p>
          <a:p>
            <a:pPr>
              <a:buFont typeface="+mj-lt"/>
              <a:buAutoNum type="arabicPeriod" startAt="20"/>
            </a:pPr>
            <a:r>
              <a:rPr lang="en-US" sz="1200" dirty="0" smtClean="0">
                <a:hlinkClick r:id="rId8"/>
              </a:rPr>
              <a:t>http://3.bp.blogspot.com/_Ym18yg6j5-o/TOLmdbfiThI/AAAAAAAAHRw/cZpEHXkbgdU/s1600/e69fec59ca64b5d261f163b9859b00005ee62271880733.jpg</a:t>
            </a:r>
            <a:r>
              <a:rPr lang="ru-RU" sz="1200" dirty="0" smtClean="0"/>
              <a:t> </a:t>
            </a:r>
          </a:p>
          <a:p>
            <a:pPr>
              <a:buFont typeface="+mj-lt"/>
              <a:buAutoNum type="arabicPeriod" startAt="20"/>
            </a:pPr>
            <a:r>
              <a:rPr lang="en-US" sz="1200" dirty="0" smtClean="0">
                <a:hlinkClick r:id="rId9"/>
              </a:rPr>
              <a:t>http://data26.i.gallery.ru/albums/gallery/362718-68062-89535916-m750x740-uf29a7.jpg</a:t>
            </a:r>
            <a:r>
              <a:rPr lang="ru-RU" sz="1200" dirty="0" smtClean="0"/>
              <a:t> </a:t>
            </a:r>
          </a:p>
          <a:p>
            <a:pPr>
              <a:buFont typeface="+mj-lt"/>
              <a:buAutoNum type="arabicPeriod" startAt="20"/>
            </a:pPr>
            <a:r>
              <a:rPr lang="en-US" sz="1200" dirty="0" smtClean="0">
                <a:hlinkClick r:id="rId10"/>
              </a:rPr>
              <a:t>http://potomy.ru/things/1945.html</a:t>
            </a:r>
            <a:r>
              <a:rPr lang="ru-RU" sz="1200" dirty="0" smtClean="0"/>
              <a:t> </a:t>
            </a:r>
          </a:p>
          <a:p>
            <a:pPr>
              <a:buFont typeface="+mj-lt"/>
              <a:buAutoNum type="arabicPeriod" startAt="20"/>
            </a:pPr>
            <a:r>
              <a:rPr lang="en-US" sz="1200" dirty="0" smtClean="0">
                <a:hlinkClick r:id="rId11"/>
              </a:rPr>
              <a:t>https://im0-tub-ru.yandex.net/i?id=20f08a2d2043e7df3638296189cefa4b-l&amp;n=13</a:t>
            </a:r>
            <a:endParaRPr lang="ru-RU" sz="1200" dirty="0" smtClean="0"/>
          </a:p>
          <a:p>
            <a:pPr>
              <a:buFont typeface="+mj-lt"/>
              <a:buAutoNum type="arabicPeriod" startAt="20"/>
            </a:pPr>
            <a:r>
              <a:rPr lang="ru-RU" sz="1200" dirty="0" smtClean="0"/>
              <a:t> </a:t>
            </a:r>
            <a:r>
              <a:rPr lang="en-US" sz="1200" dirty="0" smtClean="0">
                <a:hlinkClick r:id="rId12"/>
              </a:rPr>
              <a:t>http://edikst.ru/misc/i/gallery/13387/689234.jpg</a:t>
            </a:r>
            <a:r>
              <a:rPr lang="ru-RU" sz="1200" dirty="0" smtClean="0"/>
              <a:t> </a:t>
            </a:r>
          </a:p>
          <a:p>
            <a:pPr>
              <a:buFont typeface="+mj-lt"/>
              <a:buAutoNum type="arabicPeriod" startAt="20"/>
            </a:pPr>
            <a:r>
              <a:rPr lang="en-US" sz="1200" dirty="0" smtClean="0">
                <a:hlinkClick r:id="rId13"/>
              </a:rPr>
              <a:t>http://img.labirint.ru/images/comments_pic/1531/0_ff90586b1ba0da29c7476b488ea62c09_1438094748.jpg</a:t>
            </a:r>
            <a:r>
              <a:rPr lang="ru-RU" sz="1200" dirty="0" smtClean="0"/>
              <a:t> </a:t>
            </a:r>
          </a:p>
          <a:p>
            <a:pPr>
              <a:buFont typeface="+mj-lt"/>
              <a:buAutoNum type="arabicPeriod" startAt="20"/>
            </a:pPr>
            <a:r>
              <a:rPr lang="en-US" sz="1200" dirty="0" smtClean="0">
                <a:hlinkClick r:id="rId14"/>
              </a:rPr>
              <a:t>http://crosti.ru/patterns/00/0a/0b/445534b5cf/preview.jpg</a:t>
            </a:r>
            <a:r>
              <a:rPr lang="ru-RU" sz="1200" dirty="0" smtClean="0"/>
              <a:t> </a:t>
            </a:r>
          </a:p>
          <a:p>
            <a:pPr>
              <a:buFont typeface="+mj-lt"/>
              <a:buAutoNum type="arabicPeriod" startAt="20"/>
            </a:pPr>
            <a:r>
              <a:rPr lang="en-US" sz="1200" dirty="0" smtClean="0">
                <a:hlinkClick r:id="rId15"/>
              </a:rPr>
              <a:t>http://schooled.ru/textbook/work/6klas_3/6klas_3.files/image206.jpg</a:t>
            </a:r>
            <a:r>
              <a:rPr lang="ru-RU" sz="1200" dirty="0" smtClean="0"/>
              <a:t>  древняя </a:t>
            </a:r>
            <a:r>
              <a:rPr lang="ru-RU" sz="1200" dirty="0" err="1" smtClean="0"/>
              <a:t>греция</a:t>
            </a:r>
            <a:endParaRPr lang="ru-RU" sz="1200" dirty="0" smtClean="0"/>
          </a:p>
          <a:p>
            <a:pPr>
              <a:buFont typeface="+mj-lt"/>
              <a:buAutoNum type="arabicPeriod" startAt="20"/>
            </a:pPr>
            <a:r>
              <a:rPr lang="ru-RU" sz="1200" dirty="0" err="1" smtClean="0"/>
              <a:t>Роговцева</a:t>
            </a:r>
            <a:r>
              <a:rPr lang="ru-RU" sz="1200" dirty="0" smtClean="0"/>
              <a:t> Н.И. Технология. Учебник. 2 класс / Н.И. </a:t>
            </a:r>
            <a:r>
              <a:rPr lang="ru-RU" sz="1200" dirty="0" err="1" smtClean="0"/>
              <a:t>Роговцева</a:t>
            </a:r>
            <a:r>
              <a:rPr lang="ru-RU" sz="1200" dirty="0" smtClean="0"/>
              <a:t>, Н.В. Богданова, Н.В. Добромыслова. – М.: Просвещение, 2014. – 95 с.   </a:t>
            </a:r>
            <a:endParaRPr lang="ru-RU" sz="1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3857652" cy="1143000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Вышивка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2530" name="Picture 2" descr="http://www.stranamam.ru/data/cache/2013feb/26/20/7447346_969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4077650" cy="50720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32" name="Picture 4" descr="https://cs5.livemaster.ru/storage/1a/53/196894566bb229a416b75c914frd--vintazh-salfetka-s-vyshitymi-gladyu-tsvetam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57166"/>
            <a:ext cx="4572032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500694" y="46434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357686" y="3929066"/>
            <a:ext cx="45720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это искусство шитья декоративными стежками по материалу, который позволяет создавать </a:t>
            </a:r>
            <a:r>
              <a:rPr lang="ru-RU" sz="2400" b="1" dirty="0"/>
              <a:t>красивые узоры и орнаменты на одежде, скатертях, полотенцах и других повседневных вещах.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572008"/>
            <a:ext cx="4186238" cy="135732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ea typeface="Calibri"/>
                <a:cs typeface="Times New Roman"/>
              </a:rPr>
              <a:t>Вышивка – самый распространенный вид рукоделия, который известен миру с древних времен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23554" name="Picture 2" descr="https://45.img.avito.st/640x480/12258602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925372" cy="3643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556" name="Picture 4" descr="http://www.belosnezhka.net/userfiles/image/photo/big/6541-39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428868"/>
            <a:ext cx="4214818" cy="42148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crosti.ru/patterns/00/0a/0b/445534b5cf/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3929058" y="857232"/>
            <a:ext cx="4760959" cy="3857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507207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Рукодельницы Греции, Индии, Сирии и Рима приобрели всемирно известную популярность благодаря своим уникальным умениям и неповторимым работам. </a:t>
            </a:r>
            <a:endParaRPr lang="ru-RU" sz="2700" b="1" dirty="0"/>
          </a:p>
        </p:txBody>
      </p:sp>
      <p:pic>
        <p:nvPicPr>
          <p:cNvPr id="18434" name="Picture 2" descr="http://schooled.ru/textbook/work/6klas_3/6klas_3.files/image2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714356"/>
            <a:ext cx="2714644" cy="40898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636"/>
            <a:ext cx="8786874" cy="172560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Великие </a:t>
            </a:r>
            <a:r>
              <a:rPr lang="ru-RU" sz="2400" b="1" dirty="0"/>
              <a:t>итальянские и голландские художники рисовали заготовки для гобеленов, на которых вышивались картины на библейские сюжеты. Знатные женщины </a:t>
            </a:r>
            <a:r>
              <a:rPr lang="ru-RU" sz="2400" b="1" dirty="0" smtClean="0"/>
              <a:t>часами </a:t>
            </a:r>
            <a:r>
              <a:rPr lang="ru-RU" sz="2400" b="1" dirty="0"/>
              <a:t>расшивали наряды для особо торжественных случаев и покрывала для церковного </a:t>
            </a:r>
            <a:r>
              <a:rPr lang="ru-RU" sz="2400" b="1" dirty="0" smtClean="0"/>
              <a:t>алтаря.</a:t>
            </a:r>
            <a:endParaRPr lang="ru-RU" sz="2400" b="1" dirty="0"/>
          </a:p>
        </p:txBody>
      </p:sp>
      <p:pic>
        <p:nvPicPr>
          <p:cNvPr id="4" name="Picture 2" descr="http://stitchmaker.ucoz.ua/_fr/1/22952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28604"/>
            <a:ext cx="2857520" cy="4342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14" name="Picture 2" descr="http://img-fotki.yandex.ru/get/6419/50896547.28/0_ac3ac_b9d9fc2e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85728"/>
            <a:ext cx="3357586" cy="45603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857892"/>
            <a:ext cx="8229600" cy="84615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В XVIII веке вышивки стали очень дороги дороже, чем их вес в золоте!</a:t>
            </a:r>
            <a:br>
              <a:rPr lang="ru-RU" sz="3200" b="1" dirty="0" smtClean="0"/>
            </a:br>
            <a:endParaRPr lang="ru-RU" sz="3200" b="1" dirty="0"/>
          </a:p>
        </p:txBody>
      </p:sp>
      <p:pic>
        <p:nvPicPr>
          <p:cNvPr id="12290" name="Picture 2" descr="https://im2-tub-ru.yandex.net/i?id=3cc84202f6c16a2d4d58e0c0c09515df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00042"/>
            <a:ext cx="7358114" cy="47863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https://im0-tub-ru.yandex.net/i?id=51178c5a99d371175cc627c95fc0b082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7715304" cy="60007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>
            <a:off x="1928794" y="3500438"/>
            <a:ext cx="6000792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каждой стране был свой собственный стиль вышивки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636"/>
            <a:ext cx="5143504" cy="164307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 smtClean="0"/>
              <a:t>В Китае и Японии для вышивки использовались золотые нити и шелк, которыми на тонкой дамасской ткани вышивали драконов, цветы, птиц и пейзажи.</a:t>
            </a:r>
            <a:r>
              <a:rPr lang="ru-RU" sz="1600" b="1" dirty="0" smtClean="0"/>
              <a:t> </a:t>
            </a:r>
            <a:endParaRPr lang="ru-RU" sz="1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2770" name="Picture 2" descr="http://picsly.ru/images/309312_vyshivka-yaponska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4286233" cy="3214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772" name="Picture 4" descr="http://www.izuminki.com/images/kitajskaya-vyshivka-shyolkom/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643049"/>
            <a:ext cx="3414694" cy="48781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672142"/>
            <a:ext cx="9001156" cy="118585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/>
              <a:t>    В теплых странах, таких, как Италия и Испания, вышивки были яркими и веселыми по цвету и рисунку.</a:t>
            </a:r>
            <a:endParaRPr lang="ru-RU" b="1" dirty="0"/>
          </a:p>
        </p:txBody>
      </p:sp>
      <p:pic>
        <p:nvPicPr>
          <p:cNvPr id="4" name="Picture 2" descr="http://gifok.net/images/2015/11/06/1c3eh214MQ8.m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3956895" cy="5286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http://ubrus-ru.narod.ru/0_5ba0_f56a_-1-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48777"/>
            <a:ext cx="3500462" cy="53110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621</Words>
  <Application>Microsoft Office PowerPoint</Application>
  <PresentationFormat>Экран (4:3)</PresentationFormat>
  <Paragraphs>95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Monotype Corsiva</vt:lpstr>
      <vt:lpstr>Times New Roman</vt:lpstr>
      <vt:lpstr>Тема Office</vt:lpstr>
      <vt:lpstr>Тамбурный шов. Салфетка (вышивка)</vt:lpstr>
      <vt:lpstr>Цель:  создание условий для отработки умения выполнять тамбурный шов в ходе самостоятельной практической деятельности учащихся.</vt:lpstr>
      <vt:lpstr>Вышивка</vt:lpstr>
      <vt:lpstr>Вышивка – самый распространенный вид рукоделия, который известен миру с древних времен.</vt:lpstr>
      <vt:lpstr>Рукодельницы Греции, Индии, Сирии и Рима приобрели всемирно известную популярность благодаря своим уникальным умениям и неповторимым работам. </vt:lpstr>
      <vt:lpstr>Великие итальянские и голландские художники рисовали заготовки для гобеленов, на которых вышивались картины на библейские сюжеты. Знатные женщины часами расшивали наряды для особо торжественных случаев и покрывала для церковного алтаря.</vt:lpstr>
      <vt:lpstr>В XVIII веке вышивки стали очень дороги дороже, чем их вес в золоте! </vt:lpstr>
      <vt:lpstr>В каждой стране был свой собственный стиль вышивки </vt:lpstr>
      <vt:lpstr>Презентация PowerPoint</vt:lpstr>
      <vt:lpstr>Презентация PowerPoint</vt:lpstr>
      <vt:lpstr>Филипп Малявин  «Крестьянка за вышиванием»</vt:lpstr>
      <vt:lpstr>Презентация PowerPoint</vt:lpstr>
      <vt:lpstr>Презентация PowerPoint</vt:lpstr>
      <vt:lpstr>Станки  для вышивания</vt:lpstr>
      <vt:lpstr>Тамбурный шов напоминает цепочку</vt:lpstr>
      <vt:lpstr>Инструменты и материалы  для вышивания</vt:lpstr>
      <vt:lpstr>Инструкция по выполнению тамбурного шва</vt:lpstr>
      <vt:lpstr>Правила работы с иголкой</vt:lpstr>
      <vt:lpstr>Изделие «Салфетка»</vt:lpstr>
      <vt:lpstr>Презентация PowerPoint</vt:lpstr>
      <vt:lpstr>источники</vt:lpstr>
      <vt:lpstr>источники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технологии</dc:title>
  <dc:creator> </dc:creator>
  <cp:lastModifiedBy>СВЕТЛАНА</cp:lastModifiedBy>
  <cp:revision>161</cp:revision>
  <dcterms:created xsi:type="dcterms:W3CDTF">2017-03-12T11:59:56Z</dcterms:created>
  <dcterms:modified xsi:type="dcterms:W3CDTF">2020-03-26T22:35:41Z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1385945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